
<file path=[Content_Types].xml><?xml version="1.0" encoding="utf-8"?>
<Types xmlns="http://schemas.openxmlformats.org/package/2006/content-types"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9" r:id="rId3"/>
  </p:sldIdLst>
  <p:sldSz cx="10058400" cy="77724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25406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-1158" y="-96"/>
      </p:cViewPr>
      <p:guideLst>
        <p:guide orient="horz" pos="2448"/>
        <p:guide pos="31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414482"/>
            <a:ext cx="8549640" cy="166602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4404360"/>
            <a:ext cx="7040880" cy="198628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2920" y="7203864"/>
            <a:ext cx="2346960" cy="413809"/>
          </a:xfrm>
          <a:prstGeom prst="rect">
            <a:avLst/>
          </a:prstGeom>
        </p:spPr>
        <p:txBody>
          <a:bodyPr/>
          <a:lstStyle/>
          <a:p>
            <a:fld id="{BE9B6B69-BFBE-8D42-B7FE-AA15D5888800}" type="datetimeFigureOut">
              <a:rPr lang="en-US" smtClean="0"/>
              <a:pPr/>
              <a:t>4/21/2011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36620" y="7203864"/>
            <a:ext cx="3185160" cy="41380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08520" y="7203864"/>
            <a:ext cx="2346960" cy="413809"/>
          </a:xfrm>
          <a:prstGeom prst="rect">
            <a:avLst/>
          </a:prstGeom>
        </p:spPr>
        <p:txBody>
          <a:bodyPr/>
          <a:lstStyle/>
          <a:p>
            <a:fld id="{B28C7152-828B-124D-A783-62801910B7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05666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813561"/>
            <a:ext cx="9052560" cy="51294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2920" y="7203864"/>
            <a:ext cx="2346960" cy="413809"/>
          </a:xfrm>
          <a:prstGeom prst="rect">
            <a:avLst/>
          </a:prstGeom>
        </p:spPr>
        <p:txBody>
          <a:bodyPr/>
          <a:lstStyle/>
          <a:p>
            <a:fld id="{BE9B6B69-BFBE-8D42-B7FE-AA15D5888800}" type="datetimeFigureOut">
              <a:rPr lang="en-US" smtClean="0"/>
              <a:pPr/>
              <a:t>4/21/2011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36620" y="7203864"/>
            <a:ext cx="3185160" cy="41380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08520" y="7203864"/>
            <a:ext cx="2346960" cy="413809"/>
          </a:xfrm>
          <a:prstGeom prst="rect">
            <a:avLst/>
          </a:prstGeom>
        </p:spPr>
        <p:txBody>
          <a:bodyPr/>
          <a:lstStyle/>
          <a:p>
            <a:fld id="{B28C7152-828B-124D-A783-62801910B7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95436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50265" y="225189"/>
            <a:ext cx="2970678" cy="7320731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3536914" y="225189"/>
            <a:ext cx="2970678" cy="7320731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6823562" y="221241"/>
            <a:ext cx="2970678" cy="7320731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87156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6823561" y="2057247"/>
            <a:ext cx="2970678" cy="184732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6823562" y="229497"/>
            <a:ext cx="2970678" cy="18277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823562" y="3904568"/>
            <a:ext cx="2970678" cy="36371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6958113" y="385037"/>
            <a:ext cx="2947888" cy="560535"/>
            <a:chOff x="6884643" y="642573"/>
            <a:chExt cx="2990877" cy="568710"/>
          </a:xfrm>
        </p:grpSpPr>
        <p:pic>
          <p:nvPicPr>
            <p:cNvPr id="15" name="Picture 14" descr="GSA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884643" y="642573"/>
              <a:ext cx="511837" cy="509411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7393960" y="945858"/>
              <a:ext cx="2481560" cy="2654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solidFill>
                    <a:schemeClr val="accent1">
                      <a:lumMod val="50000"/>
                    </a:schemeClr>
                  </a:solidFill>
                  <a:latin typeface="Arial Narrow"/>
                  <a:cs typeface="Arial Narrow"/>
                </a:rPr>
                <a:t>U.S. General Services Administration</a:t>
              </a:r>
              <a:endParaRPr lang="en-US" sz="1100" b="1" dirty="0">
                <a:solidFill>
                  <a:schemeClr val="accent1">
                    <a:lumMod val="50000"/>
                  </a:schemeClr>
                </a:solidFill>
                <a:latin typeface="Arial Narrow"/>
                <a:cs typeface="Arial Narrow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853162" y="4030322"/>
            <a:ext cx="2941077" cy="337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50" dirty="0" smtClean="0">
                <a:solidFill>
                  <a:srgbClr val="254061"/>
                </a:solidFill>
                <a:latin typeface="Arial Black"/>
                <a:cs typeface="Arial Black"/>
              </a:rPr>
              <a:t>SYSTEM ACCESS</a:t>
            </a:r>
          </a:p>
          <a:p>
            <a:pPr>
              <a:spcAft>
                <a:spcPts val="1200"/>
              </a:spcAft>
            </a:pPr>
            <a:r>
              <a:rPr lang="en-US" sz="2150" dirty="0" smtClean="0">
                <a:solidFill>
                  <a:srgbClr val="254061"/>
                </a:solidFill>
                <a:latin typeface="Arial Black"/>
                <a:cs typeface="Arial Black"/>
              </a:rPr>
              <a:t>AND LOG-IN</a:t>
            </a:r>
          </a:p>
          <a:p>
            <a:r>
              <a:rPr lang="en-US" sz="1400" b="1" dirty="0" smtClean="0">
                <a:solidFill>
                  <a:srgbClr val="4F81BD"/>
                </a:solidFill>
                <a:latin typeface="Arial"/>
                <a:cs typeface="Arial"/>
              </a:rPr>
              <a:t>QUICK REFERENCE CARD</a:t>
            </a:r>
          </a:p>
          <a:p>
            <a:endParaRPr lang="en-US" sz="1600" dirty="0">
              <a:solidFill>
                <a:srgbClr val="4F81BD"/>
              </a:solidFill>
              <a:latin typeface="Arial"/>
              <a:cs typeface="Arial"/>
            </a:endParaRPr>
          </a:p>
          <a:p>
            <a:endParaRPr lang="en-US" sz="1600" dirty="0" smtClean="0">
              <a:solidFill>
                <a:srgbClr val="4F81BD"/>
              </a:solidFill>
              <a:latin typeface="Arial"/>
              <a:cs typeface="Arial"/>
            </a:endParaRPr>
          </a:p>
          <a:p>
            <a:pPr>
              <a:spcAft>
                <a:spcPts val="1800"/>
              </a:spcAft>
            </a:pPr>
            <a:endParaRPr lang="en-US" sz="1600" dirty="0">
              <a:solidFill>
                <a:srgbClr val="4F81BD"/>
              </a:solidFill>
              <a:latin typeface="Arial"/>
              <a:cs typeface="Arial"/>
            </a:endParaRPr>
          </a:p>
          <a:p>
            <a:pPr>
              <a:spcAft>
                <a:spcPts val="1200"/>
              </a:spcAft>
            </a:pPr>
            <a:r>
              <a:rPr lang="en-US" sz="900" i="1" dirty="0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This Quick Reference Card is designed to provide users of FMIS with an understanding of how to access the system and distinguish between the various</a:t>
            </a:r>
            <a:br>
              <a:rPr lang="en-US" sz="900" i="1" dirty="0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</a:br>
            <a:r>
              <a:rPr lang="en-US" sz="900" i="1" dirty="0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log-in screens.</a:t>
            </a:r>
          </a:p>
          <a:p>
            <a:r>
              <a:rPr lang="en-US" sz="1000" b="1" i="1" dirty="0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KEY TAKE-AWAYS: To understand how to successfully log-in to FMIS and trouble-shoot application </a:t>
            </a:r>
            <a:r>
              <a:rPr lang="en-US" sz="1000" b="1" i="1" dirty="0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access  issues</a:t>
            </a:r>
            <a:endParaRPr lang="en-US" sz="1000" b="1" i="1" dirty="0" smtClean="0">
              <a:solidFill>
                <a:schemeClr val="accent1">
                  <a:lumMod val="50000"/>
                </a:schemeClr>
              </a:solidFill>
              <a:latin typeface="Arial"/>
              <a:cs typeface="Arial"/>
            </a:endParaRPr>
          </a:p>
          <a:p>
            <a:pPr algn="r"/>
            <a:r>
              <a:rPr lang="en-US" sz="700" i="1" dirty="0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Last Updated: March 2011</a:t>
            </a:r>
          </a:p>
        </p:txBody>
      </p:sp>
      <p:pic>
        <p:nvPicPr>
          <p:cNvPr id="14" name="Picture 13" descr="FMIS CF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66031" y="2709920"/>
            <a:ext cx="1846244" cy="99962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873921" y="2174576"/>
            <a:ext cx="18004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Arial Narrow"/>
                <a:cs typeface="Arial Narrow"/>
              </a:rPr>
              <a:t>The Financial Management </a:t>
            </a:r>
            <a:br>
              <a:rPr lang="en-US" sz="1200" b="1" dirty="0" smtClean="0">
                <a:latin typeface="Arial Narrow"/>
                <a:cs typeface="Arial Narrow"/>
              </a:rPr>
            </a:br>
            <a:r>
              <a:rPr lang="en-US" sz="1200" b="1" dirty="0" smtClean="0">
                <a:latin typeface="Arial Narrow"/>
                <a:cs typeface="Arial Narrow"/>
              </a:rPr>
              <a:t>Information System</a:t>
            </a:r>
            <a:endParaRPr lang="en-US" sz="1200" b="1" dirty="0">
              <a:latin typeface="Arial Narrow"/>
              <a:cs typeface="Arial Narrow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823562" y="229497"/>
            <a:ext cx="2970678" cy="7312177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647440" y="5910411"/>
            <a:ext cx="2749048" cy="150810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lIns="91440" tIns="91440" bIns="91440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000" b="1" dirty="0" smtClean="0">
                <a:latin typeface="Arial"/>
                <a:cs typeface="Arial"/>
              </a:rPr>
              <a:t>FMIS RESOURCES</a:t>
            </a:r>
            <a:endParaRPr lang="en-US" sz="800" b="1" dirty="0">
              <a:latin typeface="Arial"/>
              <a:cs typeface="Arial"/>
            </a:endParaRPr>
          </a:p>
          <a:p>
            <a:pPr marL="171450" lvl="0" indent="-171450">
              <a:buFont typeface="Wingdings" charset="2"/>
              <a:buChar char="ü"/>
            </a:pPr>
            <a:r>
              <a:rPr lang="en-US" sz="800" dirty="0">
                <a:latin typeface="Arial"/>
                <a:cs typeface="Arial"/>
              </a:rPr>
              <a:t>FMIS User Guide</a:t>
            </a:r>
          </a:p>
          <a:p>
            <a:pPr marL="171450" lvl="0" indent="-171450">
              <a:buFont typeface="Wingdings" charset="2"/>
              <a:buChar char="ü"/>
            </a:pPr>
            <a:r>
              <a:rPr lang="en-US" sz="800" dirty="0">
                <a:latin typeface="Arial"/>
                <a:cs typeface="Arial"/>
              </a:rPr>
              <a:t>FMIS Quick Reference Cards</a:t>
            </a:r>
            <a:r>
              <a:rPr lang="en-US" sz="800" dirty="0" smtClean="0">
                <a:latin typeface="Arial"/>
                <a:cs typeface="Arial"/>
              </a:rPr>
              <a:t>:</a:t>
            </a:r>
          </a:p>
          <a:p>
            <a:pPr marL="287338" lvl="1" indent="-114300">
              <a:buFont typeface="Arial"/>
              <a:buChar char="•"/>
            </a:pPr>
            <a:r>
              <a:rPr lang="en-US" sz="800" dirty="0">
                <a:latin typeface="Arial"/>
                <a:cs typeface="Arial"/>
              </a:rPr>
              <a:t>System Access and Log-In</a:t>
            </a:r>
          </a:p>
          <a:p>
            <a:pPr marL="287338" lvl="1" indent="-114300">
              <a:buFont typeface="Arial"/>
              <a:buChar char="•"/>
            </a:pPr>
            <a:r>
              <a:rPr lang="en-US" sz="800" dirty="0">
                <a:latin typeface="Arial"/>
                <a:cs typeface="Arial"/>
              </a:rPr>
              <a:t>Saving and Printing Data</a:t>
            </a:r>
          </a:p>
          <a:p>
            <a:pPr marL="287338" lvl="1" indent="-114300">
              <a:buFont typeface="Arial"/>
              <a:buChar char="•"/>
            </a:pPr>
            <a:r>
              <a:rPr lang="en-US" sz="800" dirty="0">
                <a:latin typeface="Arial"/>
                <a:cs typeface="Arial"/>
              </a:rPr>
              <a:t>VAT Data Collection Process</a:t>
            </a:r>
          </a:p>
          <a:p>
            <a:pPr marL="287338" lvl="1" indent="-114300">
              <a:buFont typeface="Arial"/>
              <a:buChar char="•"/>
            </a:pPr>
            <a:r>
              <a:rPr lang="en-US" sz="800" dirty="0">
                <a:latin typeface="Arial"/>
                <a:cs typeface="Arial"/>
              </a:rPr>
              <a:t>Queries</a:t>
            </a:r>
          </a:p>
          <a:p>
            <a:pPr marL="287338" lvl="1" indent="-114300">
              <a:buFont typeface="Arial"/>
              <a:buChar char="•"/>
            </a:pPr>
            <a:r>
              <a:rPr lang="en-US" sz="800" dirty="0">
                <a:latin typeface="Arial"/>
                <a:cs typeface="Arial"/>
              </a:rPr>
              <a:t>Frequently Used </a:t>
            </a:r>
            <a:r>
              <a:rPr lang="en-US" sz="800" dirty="0" smtClean="0">
                <a:latin typeface="Arial"/>
                <a:cs typeface="Arial"/>
              </a:rPr>
              <a:t>Queries</a:t>
            </a:r>
            <a:endParaRPr lang="en-US" sz="800" dirty="0">
              <a:latin typeface="Arial"/>
              <a:cs typeface="Arial"/>
            </a:endParaRPr>
          </a:p>
          <a:p>
            <a:pPr marL="171450" lvl="0" indent="-171450">
              <a:buFont typeface="Wingdings" charset="2"/>
              <a:buChar char="ü"/>
            </a:pPr>
            <a:r>
              <a:rPr lang="en-US" sz="800" dirty="0">
                <a:latin typeface="Arial"/>
                <a:cs typeface="Arial"/>
              </a:rPr>
              <a:t>For additional support with FMIS, please contact the OCFO Service Desk at </a:t>
            </a:r>
            <a:r>
              <a:rPr lang="en-US" sz="800" i="1" dirty="0" err="1">
                <a:latin typeface="Arial"/>
                <a:cs typeface="Arial"/>
              </a:rPr>
              <a:t>ocfoservicedesk@gsa.gov</a:t>
            </a:r>
            <a:endParaRPr lang="en-US" sz="800" i="1" dirty="0">
              <a:latin typeface="Arial"/>
              <a:cs typeface="Aria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50265" y="295534"/>
            <a:ext cx="2970679" cy="1233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00"/>
              </a:spcAft>
            </a:pPr>
            <a:r>
              <a:rPr lang="en-US" sz="1050" b="1" dirty="0" smtClean="0">
                <a:solidFill>
                  <a:schemeClr val="accent1"/>
                </a:solidFill>
                <a:latin typeface="Arial"/>
                <a:cs typeface="Arial"/>
              </a:rPr>
              <a:t>LOG</a:t>
            </a:r>
            <a:r>
              <a:rPr lang="en-US" sz="1050" b="1" dirty="0">
                <a:solidFill>
                  <a:schemeClr val="accent1"/>
                </a:solidFill>
                <a:latin typeface="Arial"/>
                <a:cs typeface="Arial"/>
              </a:rPr>
              <a:t>-OUT OF FMIS</a:t>
            </a:r>
            <a:endParaRPr lang="en-US" sz="1050" dirty="0">
              <a:solidFill>
                <a:schemeClr val="accent1"/>
              </a:solidFill>
              <a:latin typeface="Arial"/>
              <a:cs typeface="Arial"/>
            </a:endParaRPr>
          </a:p>
          <a:p>
            <a:r>
              <a:rPr lang="en-US" sz="850" dirty="0">
                <a:latin typeface="Arial"/>
                <a:cs typeface="Arial"/>
              </a:rPr>
              <a:t>When a user has finished their FMIS session, click ‘File’ in the menu bar and select ‘Exit.’ </a:t>
            </a:r>
            <a:r>
              <a:rPr lang="en-US" sz="850" b="1" dirty="0">
                <a:latin typeface="Arial"/>
                <a:cs typeface="Arial"/>
              </a:rPr>
              <a:t>Not properly logging-out can prompt </a:t>
            </a:r>
            <a:r>
              <a:rPr lang="en-US" sz="850" b="1" i="1" dirty="0">
                <a:latin typeface="Arial"/>
                <a:cs typeface="Arial"/>
              </a:rPr>
              <a:t>Issue </a:t>
            </a:r>
            <a:r>
              <a:rPr lang="en-US" sz="850" b="1" i="1" dirty="0" smtClean="0">
                <a:latin typeface="Arial"/>
                <a:cs typeface="Arial"/>
              </a:rPr>
              <a:t>2 </a:t>
            </a:r>
            <a:r>
              <a:rPr lang="en-US" sz="850" b="1" dirty="0" smtClean="0">
                <a:latin typeface="Arial"/>
                <a:cs typeface="Arial"/>
              </a:rPr>
              <a:t>mentioned in ‘Common Log-In Issues and Resolutions.’</a:t>
            </a:r>
            <a:r>
              <a:rPr lang="en-US" sz="850" dirty="0" smtClean="0">
                <a:latin typeface="Arial"/>
                <a:cs typeface="Arial"/>
              </a:rPr>
              <a:t> </a:t>
            </a:r>
            <a:endParaRPr lang="en-US" sz="850" dirty="0">
              <a:latin typeface="Arial"/>
              <a:cs typeface="Arial"/>
            </a:endParaRPr>
          </a:p>
          <a:p>
            <a:endParaRPr lang="en-US" sz="850" dirty="0">
              <a:latin typeface="Arial"/>
              <a:cs typeface="Arial"/>
            </a:endParaRPr>
          </a:p>
          <a:p>
            <a:r>
              <a:rPr lang="en-US" sz="850" b="1" i="1" dirty="0" smtClean="0">
                <a:solidFill>
                  <a:srgbClr val="254061"/>
                </a:solidFill>
                <a:latin typeface="Arial"/>
                <a:cs typeface="Arial"/>
              </a:rPr>
              <a:t>Important Note:</a:t>
            </a:r>
            <a:r>
              <a:rPr lang="en-US" sz="850" i="1" dirty="0" smtClean="0">
                <a:solidFill>
                  <a:srgbClr val="254061"/>
                </a:solidFill>
                <a:latin typeface="Arial"/>
                <a:cs typeface="Arial"/>
              </a:rPr>
              <a:t> </a:t>
            </a:r>
            <a:r>
              <a:rPr lang="en-US" sz="850" i="1" dirty="0">
                <a:solidFill>
                  <a:srgbClr val="254061"/>
                </a:solidFill>
                <a:latin typeface="Arial"/>
                <a:cs typeface="Arial"/>
              </a:rPr>
              <a:t>Users will be automatically logged-out of FMIS </a:t>
            </a:r>
            <a:r>
              <a:rPr lang="en-US" sz="850" i="1" dirty="0" smtClean="0">
                <a:solidFill>
                  <a:srgbClr val="254061"/>
                </a:solidFill>
                <a:latin typeface="Arial"/>
                <a:cs typeface="Arial"/>
              </a:rPr>
              <a:t>after fifteen minutes of </a:t>
            </a:r>
            <a:r>
              <a:rPr lang="en-US" sz="850" i="1" dirty="0">
                <a:solidFill>
                  <a:srgbClr val="254061"/>
                </a:solidFill>
                <a:latin typeface="Arial"/>
                <a:cs typeface="Arial"/>
              </a:rPr>
              <a:t>inactivity</a:t>
            </a:r>
            <a:r>
              <a:rPr lang="en-US" sz="850" i="1" dirty="0" smtClean="0">
                <a:solidFill>
                  <a:srgbClr val="254061"/>
                </a:solidFill>
                <a:latin typeface="Arial"/>
                <a:cs typeface="Arial"/>
              </a:rPr>
              <a:t>.</a:t>
            </a:r>
            <a:endParaRPr lang="en-US" sz="850" i="1" kern="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0413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26638" y="295534"/>
            <a:ext cx="2980954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>
              <a:buFont typeface="+mj-lt"/>
              <a:buAutoNum type="arabicParenR" startAt="3"/>
            </a:pPr>
            <a:r>
              <a:rPr lang="en-US" sz="850" kern="0" spc="-10" dirty="0" smtClean="0">
                <a:latin typeface="Arial"/>
                <a:cs typeface="Arial"/>
              </a:rPr>
              <a:t>Users </a:t>
            </a:r>
            <a:r>
              <a:rPr lang="en-US" sz="850" kern="0" spc="-10" dirty="0">
                <a:latin typeface="Arial"/>
                <a:cs typeface="Arial"/>
              </a:rPr>
              <a:t>will be prompted by a second log-in screen </a:t>
            </a:r>
            <a:r>
              <a:rPr lang="en-US" sz="850" kern="0" spc="-10" dirty="0" smtClean="0">
                <a:latin typeface="Arial"/>
                <a:cs typeface="Arial"/>
              </a:rPr>
              <a:t>to log </a:t>
            </a:r>
            <a:r>
              <a:rPr lang="en-US" sz="850" kern="0" dirty="0" smtClean="0">
                <a:latin typeface="Arial"/>
                <a:cs typeface="Arial"/>
              </a:rPr>
              <a:t/>
            </a:r>
            <a:br>
              <a:rPr lang="en-US" sz="850" kern="0" dirty="0" smtClean="0">
                <a:latin typeface="Arial"/>
                <a:cs typeface="Arial"/>
              </a:rPr>
            </a:br>
            <a:r>
              <a:rPr lang="en-US" sz="850" kern="0" spc="-30" dirty="0" smtClean="0">
                <a:latin typeface="Arial"/>
                <a:cs typeface="Arial"/>
              </a:rPr>
              <a:t>on </a:t>
            </a:r>
            <a:r>
              <a:rPr lang="en-US" sz="850" kern="0" spc="-30" dirty="0">
                <a:latin typeface="Arial"/>
                <a:cs typeface="Arial"/>
              </a:rPr>
              <a:t>to FMIS. Here, users should type their FMIS ID</a:t>
            </a:r>
            <a:r>
              <a:rPr lang="en-US" sz="850" b="1" kern="0" spc="-30" dirty="0">
                <a:latin typeface="Arial"/>
                <a:cs typeface="Arial"/>
              </a:rPr>
              <a:t> </a:t>
            </a:r>
            <a:r>
              <a:rPr lang="en-US" sz="850" kern="0" spc="-30" dirty="0">
                <a:latin typeface="Arial"/>
                <a:cs typeface="Arial"/>
              </a:rPr>
              <a:t>and their </a:t>
            </a:r>
            <a:r>
              <a:rPr lang="en-US" sz="850" kern="0" dirty="0" smtClean="0">
                <a:latin typeface="Arial"/>
                <a:cs typeface="Arial"/>
              </a:rPr>
              <a:t/>
            </a:r>
            <a:br>
              <a:rPr lang="en-US" sz="850" kern="0" dirty="0" smtClean="0">
                <a:latin typeface="Arial"/>
                <a:cs typeface="Arial"/>
              </a:rPr>
            </a:br>
            <a:r>
              <a:rPr lang="en-US" sz="850" kern="0" dirty="0" smtClean="0">
                <a:latin typeface="Arial"/>
                <a:cs typeface="Arial"/>
              </a:rPr>
              <a:t>password</a:t>
            </a:r>
            <a:r>
              <a:rPr lang="en-US" sz="850" kern="0" dirty="0">
                <a:latin typeface="Arial"/>
                <a:cs typeface="Arial"/>
              </a:rPr>
              <a:t>. The Connection String field should default to ‘</a:t>
            </a:r>
            <a:r>
              <a:rPr lang="en-US" sz="850" b="1" i="1" kern="0" dirty="0">
                <a:solidFill>
                  <a:srgbClr val="254061"/>
                </a:solidFill>
                <a:latin typeface="Arial"/>
                <a:cs typeface="Arial"/>
              </a:rPr>
              <a:t>@tns:fmis.world</a:t>
            </a:r>
            <a:r>
              <a:rPr lang="en-US" sz="850" b="1" i="1" kern="0" spc="-100" dirty="0">
                <a:solidFill>
                  <a:srgbClr val="254061"/>
                </a:solidFill>
                <a:latin typeface="Arial"/>
                <a:cs typeface="Arial"/>
              </a:rPr>
              <a:t> </a:t>
            </a:r>
            <a:r>
              <a:rPr lang="en-US" sz="850" kern="0" dirty="0">
                <a:latin typeface="Arial"/>
                <a:cs typeface="Arial"/>
              </a:rPr>
              <a:t>’ – users should not change this</a:t>
            </a:r>
            <a:r>
              <a:rPr lang="en-US" sz="850" kern="0" dirty="0" smtClean="0">
                <a:latin typeface="Arial"/>
                <a:cs typeface="Arial"/>
              </a:rPr>
              <a:t>.</a:t>
            </a:r>
            <a:r>
              <a:rPr lang="en-US" sz="850" dirty="0">
                <a:latin typeface="Arial"/>
                <a:cs typeface="Arial"/>
              </a:rPr>
              <a:t> </a:t>
            </a:r>
            <a:endParaRPr lang="en-US" sz="850" dirty="0" smtClean="0">
              <a:latin typeface="Arial"/>
              <a:cs typeface="Arial"/>
            </a:endParaRPr>
          </a:p>
          <a:p>
            <a:pPr marL="173038" indent="-173038">
              <a:buFont typeface="+mj-lt"/>
              <a:buAutoNum type="arabicParenR" startAt="3"/>
            </a:pPr>
            <a:endParaRPr lang="en-US" sz="850" dirty="0">
              <a:latin typeface="Arial"/>
              <a:cs typeface="Arial"/>
            </a:endParaRPr>
          </a:p>
          <a:p>
            <a:pPr marL="173038" indent="-173038">
              <a:buFont typeface="+mj-lt"/>
              <a:buAutoNum type="arabicParenR" startAt="3"/>
            </a:pPr>
            <a:endParaRPr lang="en-US" sz="850" dirty="0" smtClean="0">
              <a:latin typeface="Arial"/>
              <a:cs typeface="Arial"/>
            </a:endParaRPr>
          </a:p>
          <a:p>
            <a:pPr marL="173038" indent="-173038">
              <a:buFont typeface="+mj-lt"/>
              <a:buAutoNum type="arabicParenR" startAt="3"/>
            </a:pPr>
            <a:endParaRPr lang="en-US" sz="850" dirty="0">
              <a:latin typeface="Arial"/>
              <a:cs typeface="Arial"/>
            </a:endParaRPr>
          </a:p>
          <a:p>
            <a:pPr marL="173038" indent="-173038">
              <a:buFont typeface="+mj-lt"/>
              <a:buAutoNum type="arabicParenR" startAt="3"/>
            </a:pPr>
            <a:endParaRPr lang="en-US" sz="850" dirty="0" smtClean="0">
              <a:latin typeface="Arial"/>
              <a:cs typeface="Arial"/>
            </a:endParaRPr>
          </a:p>
          <a:p>
            <a:pPr marL="173038" indent="-173038">
              <a:buFont typeface="+mj-lt"/>
              <a:buAutoNum type="arabicParenR" startAt="3"/>
            </a:pPr>
            <a:endParaRPr lang="en-US" sz="850" dirty="0">
              <a:latin typeface="Arial"/>
              <a:cs typeface="Arial"/>
            </a:endParaRPr>
          </a:p>
          <a:p>
            <a:pPr marL="173038" indent="-173038">
              <a:buFont typeface="+mj-lt"/>
              <a:buAutoNum type="arabicParenR" startAt="3"/>
            </a:pPr>
            <a:endParaRPr lang="en-US" sz="850" dirty="0" smtClean="0">
              <a:latin typeface="Arial"/>
              <a:cs typeface="Arial"/>
            </a:endParaRPr>
          </a:p>
          <a:p>
            <a:pPr marL="173038" indent="-173038">
              <a:buFont typeface="+mj-lt"/>
              <a:buAutoNum type="arabicParenR" startAt="3"/>
            </a:pPr>
            <a:endParaRPr lang="en-US" sz="850" dirty="0">
              <a:latin typeface="Arial"/>
              <a:cs typeface="Arial"/>
            </a:endParaRPr>
          </a:p>
          <a:p>
            <a:pPr marL="173038" indent="-173038">
              <a:buFont typeface="+mj-lt"/>
              <a:buAutoNum type="arabicParenR" startAt="3"/>
            </a:pPr>
            <a:endParaRPr lang="en-US" sz="850" dirty="0" smtClean="0">
              <a:latin typeface="Arial"/>
              <a:cs typeface="Arial"/>
            </a:endParaRPr>
          </a:p>
          <a:p>
            <a:pPr marL="173038" indent="-173038">
              <a:buFont typeface="+mj-lt"/>
              <a:buAutoNum type="arabicParenR" startAt="3"/>
            </a:pPr>
            <a:endParaRPr lang="en-US" sz="850" dirty="0">
              <a:latin typeface="Arial"/>
              <a:cs typeface="Arial"/>
            </a:endParaRPr>
          </a:p>
          <a:p>
            <a:pPr marL="173038" indent="-173038">
              <a:buFont typeface="+mj-lt"/>
              <a:buAutoNum type="arabicParenR" startAt="3"/>
            </a:pPr>
            <a:endParaRPr lang="en-US" sz="850" dirty="0" smtClean="0">
              <a:latin typeface="Arial"/>
              <a:cs typeface="Arial"/>
            </a:endParaRPr>
          </a:p>
          <a:p>
            <a:pPr marL="173038" indent="-173038">
              <a:buFont typeface="+mj-lt"/>
              <a:buAutoNum type="arabicParenR" startAt="3"/>
            </a:pPr>
            <a:endParaRPr lang="en-US" sz="850" dirty="0">
              <a:latin typeface="Arial"/>
              <a:cs typeface="Arial"/>
            </a:endParaRPr>
          </a:p>
          <a:p>
            <a:pPr marL="173038" indent="-173038">
              <a:buFont typeface="+mj-lt"/>
              <a:buAutoNum type="arabicParenR" startAt="3"/>
            </a:pPr>
            <a:endParaRPr lang="en-US" sz="850" dirty="0" smtClean="0">
              <a:latin typeface="Arial"/>
              <a:cs typeface="Arial"/>
            </a:endParaRPr>
          </a:p>
          <a:p>
            <a:pPr marL="173038" indent="-173038">
              <a:buFont typeface="+mj-lt"/>
              <a:buAutoNum type="arabicParenR" startAt="3"/>
            </a:pPr>
            <a:endParaRPr lang="en-US" sz="850" dirty="0">
              <a:latin typeface="Arial"/>
              <a:cs typeface="Arial"/>
            </a:endParaRPr>
          </a:p>
          <a:p>
            <a:pPr marL="173038" indent="-173038">
              <a:buFont typeface="+mj-lt"/>
              <a:buAutoNum type="arabicParenR" startAt="3"/>
            </a:pPr>
            <a:endParaRPr lang="en-US" sz="850" dirty="0" smtClean="0">
              <a:latin typeface="Arial"/>
              <a:cs typeface="Arial"/>
            </a:endParaRPr>
          </a:p>
          <a:p>
            <a:pPr marL="173038" indent="-173038">
              <a:buFont typeface="+mj-lt"/>
              <a:buAutoNum type="arabicParenR" startAt="3"/>
            </a:pPr>
            <a:endParaRPr lang="en-US" sz="850" dirty="0">
              <a:latin typeface="Arial"/>
              <a:cs typeface="Arial"/>
            </a:endParaRPr>
          </a:p>
          <a:p>
            <a:pPr marL="173038" indent="-173038">
              <a:buFont typeface="+mj-lt"/>
              <a:buAutoNum type="arabicParenR" startAt="3"/>
            </a:pPr>
            <a:endParaRPr lang="en-US" sz="850" dirty="0" smtClean="0">
              <a:latin typeface="Arial"/>
              <a:cs typeface="Arial"/>
            </a:endParaRPr>
          </a:p>
          <a:p>
            <a:pPr marL="173038" indent="-173038">
              <a:buFont typeface="+mj-lt"/>
              <a:buAutoNum type="arabicParenR" startAt="3"/>
            </a:pPr>
            <a:r>
              <a:rPr lang="en-US" sz="850" dirty="0" smtClean="0">
                <a:latin typeface="Arial"/>
                <a:cs typeface="Arial"/>
              </a:rPr>
              <a:t>When </a:t>
            </a:r>
            <a:r>
              <a:rPr lang="en-US" sz="850" dirty="0">
                <a:latin typeface="Arial"/>
                <a:cs typeface="Arial"/>
              </a:rPr>
              <a:t>the FMIS application opens users will be informed that a server application is attempting to access their local client files; Select ‘Full Access’ and click ‘OK.’ </a:t>
            </a:r>
          </a:p>
          <a:p>
            <a:endParaRPr lang="en-US" sz="850" b="1" i="1" dirty="0">
              <a:solidFill>
                <a:srgbClr val="254061"/>
              </a:solidFill>
              <a:latin typeface="Arial"/>
              <a:cs typeface="Arial"/>
            </a:endParaRPr>
          </a:p>
          <a:p>
            <a:r>
              <a:rPr lang="en-US" sz="850" b="1" i="1" dirty="0" smtClean="0">
                <a:solidFill>
                  <a:srgbClr val="254061"/>
                </a:solidFill>
                <a:latin typeface="Arial"/>
                <a:cs typeface="Arial"/>
              </a:rPr>
              <a:t>Important Note:</a:t>
            </a:r>
            <a:r>
              <a:rPr lang="en-US" sz="850" i="1" dirty="0" smtClean="0">
                <a:solidFill>
                  <a:srgbClr val="254061"/>
                </a:solidFill>
                <a:latin typeface="Arial"/>
                <a:cs typeface="Arial"/>
              </a:rPr>
              <a:t> </a:t>
            </a:r>
            <a:r>
              <a:rPr lang="en-US" sz="850" i="1" dirty="0">
                <a:solidFill>
                  <a:srgbClr val="254061"/>
                </a:solidFill>
                <a:latin typeface="Arial"/>
                <a:cs typeface="Arial"/>
              </a:rPr>
              <a:t>If users do not select ‘Full Access’ they will</a:t>
            </a:r>
            <a:r>
              <a:rPr lang="en-US" sz="850" b="1" i="1" dirty="0">
                <a:solidFill>
                  <a:srgbClr val="254061"/>
                </a:solidFill>
                <a:latin typeface="Arial"/>
                <a:cs typeface="Arial"/>
              </a:rPr>
              <a:t> NOT </a:t>
            </a:r>
            <a:r>
              <a:rPr lang="en-US" sz="850" i="1" dirty="0">
                <a:solidFill>
                  <a:srgbClr val="254061"/>
                </a:solidFill>
                <a:latin typeface="Arial"/>
                <a:cs typeface="Arial"/>
              </a:rPr>
              <a:t>be able to save or print their query results.</a:t>
            </a:r>
            <a:endParaRPr lang="en-US" sz="850" dirty="0">
              <a:solidFill>
                <a:srgbClr val="254061"/>
              </a:solidFill>
              <a:latin typeface="Arial"/>
              <a:cs typeface="Arial"/>
            </a:endParaRPr>
          </a:p>
          <a:p>
            <a:pPr marL="173038" indent="-173038">
              <a:buFont typeface="+mj-lt"/>
              <a:buAutoNum type="arabicParenR" startAt="3"/>
            </a:pPr>
            <a:endParaRPr lang="en-US" sz="850" dirty="0">
              <a:latin typeface="Arial"/>
              <a:cs typeface="Arial"/>
            </a:endParaRPr>
          </a:p>
          <a:p>
            <a:pPr marL="173038" lvl="0" indent="-173038">
              <a:buFont typeface="+mj-lt"/>
              <a:buAutoNum type="arabicParenR" startAt="3"/>
            </a:pPr>
            <a:endParaRPr lang="en-US" sz="850" kern="0" dirty="0" smtClean="0"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0264" y="295534"/>
            <a:ext cx="2970679" cy="5286062"/>
          </a:xfrm>
          <a:prstGeom prst="rect">
            <a:avLst/>
          </a:prstGeom>
          <a:noFill/>
        </p:spPr>
        <p:txBody>
          <a:bodyPr wrap="square" numCol="1" spcCol="27432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050" b="1" dirty="0" smtClean="0">
                <a:solidFill>
                  <a:srgbClr val="4F81BD"/>
                </a:solidFill>
                <a:latin typeface="Arial"/>
                <a:cs typeface="Arial"/>
              </a:rPr>
              <a:t>NAVIGATING TO FMIS</a:t>
            </a:r>
            <a:endParaRPr lang="en-US" sz="1050" dirty="0" smtClean="0">
              <a:solidFill>
                <a:srgbClr val="4F81BD"/>
              </a:solidFill>
              <a:latin typeface="Arial"/>
              <a:cs typeface="Arial"/>
            </a:endParaRPr>
          </a:p>
          <a:p>
            <a:r>
              <a:rPr lang="en-US" sz="850" dirty="0">
                <a:latin typeface="Arial"/>
                <a:cs typeface="Arial"/>
              </a:rPr>
              <a:t>GSA users should access FMIS by navigating to: </a:t>
            </a:r>
            <a:endParaRPr lang="en-US" sz="850" dirty="0" smtClean="0">
              <a:latin typeface="Arial"/>
              <a:cs typeface="Arial"/>
            </a:endParaRPr>
          </a:p>
          <a:p>
            <a:r>
              <a:rPr lang="en-US" sz="850" b="1" i="1" dirty="0" smtClean="0">
                <a:solidFill>
                  <a:srgbClr val="254061"/>
                </a:solidFill>
                <a:latin typeface="Arial"/>
                <a:cs typeface="Arial"/>
              </a:rPr>
              <a:t>http</a:t>
            </a:r>
            <a:r>
              <a:rPr lang="en-US" sz="850" b="1" i="1" dirty="0">
                <a:solidFill>
                  <a:srgbClr val="254061"/>
                </a:solidFill>
                <a:latin typeface="Arial"/>
                <a:cs typeface="Arial"/>
              </a:rPr>
              <a:t>://cfo.fmis.gsa.gov </a:t>
            </a:r>
          </a:p>
          <a:p>
            <a:r>
              <a:rPr lang="en-US" sz="850" dirty="0">
                <a:latin typeface="Arial"/>
                <a:cs typeface="Arial"/>
              </a:rPr>
              <a:t> </a:t>
            </a:r>
          </a:p>
          <a:p>
            <a:r>
              <a:rPr lang="en-US" sz="850" dirty="0">
                <a:latin typeface="Arial"/>
                <a:cs typeface="Arial"/>
              </a:rPr>
              <a:t>Users outside of GSA’s network can access FMIS at: </a:t>
            </a:r>
            <a:endParaRPr lang="en-US" sz="850" dirty="0" smtClean="0">
              <a:latin typeface="Arial"/>
              <a:cs typeface="Arial"/>
            </a:endParaRPr>
          </a:p>
          <a:p>
            <a:r>
              <a:rPr lang="en-US" sz="850" b="1" i="1" dirty="0" smtClean="0">
                <a:solidFill>
                  <a:srgbClr val="254061"/>
                </a:solidFill>
                <a:latin typeface="Arial"/>
                <a:cs typeface="Arial"/>
              </a:rPr>
              <a:t>https</a:t>
            </a:r>
            <a:r>
              <a:rPr lang="en-US" sz="850" b="1" i="1" dirty="0">
                <a:solidFill>
                  <a:srgbClr val="254061"/>
                </a:solidFill>
                <a:latin typeface="Arial"/>
                <a:cs typeface="Arial"/>
              </a:rPr>
              <a:t>://xpwi.gsa.gov </a:t>
            </a:r>
            <a:endParaRPr lang="en-US" sz="850" b="1" i="1" dirty="0" smtClean="0">
              <a:solidFill>
                <a:srgbClr val="254061"/>
              </a:solidFill>
              <a:latin typeface="Arial"/>
              <a:cs typeface="Arial"/>
            </a:endParaRPr>
          </a:p>
          <a:p>
            <a:endParaRPr lang="en-US" sz="850" b="1" i="1" dirty="0">
              <a:solidFill>
                <a:srgbClr val="254061"/>
              </a:solidFill>
              <a:latin typeface="Arial"/>
              <a:cs typeface="Arial"/>
            </a:endParaRPr>
          </a:p>
          <a:p>
            <a:r>
              <a:rPr lang="en-US" sz="850" b="1" i="1" dirty="0" smtClean="0">
                <a:solidFill>
                  <a:srgbClr val="254061"/>
                </a:solidFill>
                <a:latin typeface="Arial"/>
                <a:cs typeface="Arial"/>
              </a:rPr>
              <a:t>Important Note:</a:t>
            </a:r>
            <a:r>
              <a:rPr lang="en-US" sz="850" i="1" dirty="0" smtClean="0">
                <a:solidFill>
                  <a:srgbClr val="254061"/>
                </a:solidFill>
                <a:latin typeface="Arial"/>
                <a:cs typeface="Arial"/>
              </a:rPr>
              <a:t> </a:t>
            </a:r>
            <a:r>
              <a:rPr lang="en-US" sz="850" i="1" dirty="0">
                <a:solidFill>
                  <a:srgbClr val="254061"/>
                </a:solidFill>
                <a:latin typeface="Arial"/>
                <a:cs typeface="Arial"/>
              </a:rPr>
              <a:t>It is recommended that users use Internet Explorer to access FMIS. Also, users must have the </a:t>
            </a:r>
            <a:r>
              <a:rPr lang="en-US" sz="850" i="1" dirty="0" smtClean="0">
                <a:solidFill>
                  <a:srgbClr val="254061"/>
                </a:solidFill>
                <a:latin typeface="Arial"/>
                <a:cs typeface="Arial"/>
              </a:rPr>
              <a:t>Citrix </a:t>
            </a:r>
            <a:r>
              <a:rPr lang="en-US" sz="850" i="1" dirty="0">
                <a:solidFill>
                  <a:srgbClr val="254061"/>
                </a:solidFill>
                <a:latin typeface="Arial"/>
                <a:cs typeface="Arial"/>
              </a:rPr>
              <a:t>plugin installed. The Citrix plugin is available at </a:t>
            </a:r>
            <a:r>
              <a:rPr lang="en-US" sz="850" b="1" i="1" dirty="0">
                <a:solidFill>
                  <a:srgbClr val="254061"/>
                </a:solidFill>
                <a:latin typeface="Arial"/>
                <a:cs typeface="Arial"/>
              </a:rPr>
              <a:t>https://ras.gsa.gov</a:t>
            </a:r>
            <a:r>
              <a:rPr lang="en-US" sz="850" i="1" dirty="0">
                <a:solidFill>
                  <a:srgbClr val="254061"/>
                </a:solidFill>
                <a:latin typeface="Arial"/>
                <a:cs typeface="Arial"/>
              </a:rPr>
              <a:t>, or by contacting the </a:t>
            </a:r>
            <a:r>
              <a:rPr lang="en-US" sz="850" i="1" dirty="0" smtClean="0">
                <a:solidFill>
                  <a:srgbClr val="254061"/>
                </a:solidFill>
                <a:latin typeface="Arial"/>
                <a:cs typeface="Arial"/>
              </a:rPr>
              <a:t>GSA IT </a:t>
            </a:r>
            <a:r>
              <a:rPr lang="en-US" sz="850" i="1" dirty="0">
                <a:solidFill>
                  <a:srgbClr val="254061"/>
                </a:solidFill>
                <a:latin typeface="Arial"/>
                <a:cs typeface="Arial"/>
              </a:rPr>
              <a:t>Service </a:t>
            </a:r>
            <a:r>
              <a:rPr lang="en-US" sz="850" i="1" dirty="0" smtClean="0">
                <a:solidFill>
                  <a:srgbClr val="254061"/>
                </a:solidFill>
                <a:latin typeface="Arial"/>
                <a:cs typeface="Arial"/>
              </a:rPr>
              <a:t/>
            </a:r>
            <a:br>
              <a:rPr lang="en-US" sz="850" i="1" dirty="0" smtClean="0">
                <a:solidFill>
                  <a:srgbClr val="254061"/>
                </a:solidFill>
                <a:latin typeface="Arial"/>
                <a:cs typeface="Arial"/>
              </a:rPr>
            </a:br>
            <a:r>
              <a:rPr lang="en-US" sz="850" i="1" dirty="0" smtClean="0">
                <a:solidFill>
                  <a:srgbClr val="254061"/>
                </a:solidFill>
                <a:latin typeface="Arial"/>
                <a:cs typeface="Arial"/>
              </a:rPr>
              <a:t>Desk </a:t>
            </a:r>
            <a:r>
              <a:rPr lang="en-US" sz="850" i="1" dirty="0">
                <a:solidFill>
                  <a:srgbClr val="254061"/>
                </a:solidFill>
                <a:latin typeface="Arial"/>
                <a:cs typeface="Arial"/>
              </a:rPr>
              <a:t>at </a:t>
            </a:r>
            <a:r>
              <a:rPr lang="en-US" sz="850" b="1" i="1" dirty="0">
                <a:solidFill>
                  <a:srgbClr val="254061"/>
                </a:solidFill>
                <a:latin typeface="Arial"/>
                <a:cs typeface="Arial"/>
              </a:rPr>
              <a:t>ITServiceDesk@gsa.gov</a:t>
            </a:r>
            <a:endParaRPr lang="en-US" sz="850" b="1" dirty="0">
              <a:solidFill>
                <a:srgbClr val="254061"/>
              </a:solidFill>
              <a:latin typeface="Arial"/>
              <a:cs typeface="Arial"/>
            </a:endParaRPr>
          </a:p>
          <a:p>
            <a:endParaRPr lang="en-US" sz="850" b="1" i="1" dirty="0" smtClean="0">
              <a:solidFill>
                <a:srgbClr val="254061"/>
              </a:solidFill>
              <a:latin typeface="Arial"/>
              <a:cs typeface="Arial"/>
            </a:endParaRPr>
          </a:p>
          <a:p>
            <a:endParaRPr lang="en-US" sz="900" b="1" dirty="0">
              <a:solidFill>
                <a:srgbClr val="4F81BD"/>
              </a:solidFill>
              <a:latin typeface="Arial"/>
              <a:cs typeface="Arial"/>
            </a:endParaRPr>
          </a:p>
          <a:p>
            <a:pPr>
              <a:spcAft>
                <a:spcPts val="600"/>
              </a:spcAft>
            </a:pPr>
            <a:r>
              <a:rPr lang="en-US" sz="1050" b="1" dirty="0" smtClean="0">
                <a:solidFill>
                  <a:srgbClr val="4F81BD"/>
                </a:solidFill>
                <a:latin typeface="Arial"/>
                <a:cs typeface="Arial"/>
              </a:rPr>
              <a:t>LOG-IN </a:t>
            </a:r>
            <a:r>
              <a:rPr lang="en-US" sz="1050" b="1" dirty="0">
                <a:solidFill>
                  <a:srgbClr val="4F81BD"/>
                </a:solidFill>
                <a:latin typeface="Arial"/>
                <a:cs typeface="Arial"/>
              </a:rPr>
              <a:t>TO </a:t>
            </a:r>
            <a:r>
              <a:rPr lang="en-US" sz="1050" b="1" dirty="0" smtClean="0">
                <a:solidFill>
                  <a:srgbClr val="4F81BD"/>
                </a:solidFill>
                <a:latin typeface="Arial"/>
                <a:cs typeface="Arial"/>
              </a:rPr>
              <a:t>FMIS</a:t>
            </a:r>
            <a:endParaRPr lang="en-US" sz="850" dirty="0" smtClean="0">
              <a:latin typeface="Arial"/>
              <a:cs typeface="Arial"/>
            </a:endParaRPr>
          </a:p>
          <a:p>
            <a:r>
              <a:rPr lang="en-US" sz="850" dirty="0" smtClean="0">
                <a:latin typeface="Arial"/>
                <a:cs typeface="Arial"/>
              </a:rPr>
              <a:t>Click </a:t>
            </a:r>
            <a:r>
              <a:rPr lang="en-US" sz="850" dirty="0">
                <a:latin typeface="Arial"/>
                <a:cs typeface="Arial"/>
              </a:rPr>
              <a:t>the FMIS icon in the middle of the screen. Users will then go through two logon verifications</a:t>
            </a:r>
            <a:r>
              <a:rPr lang="en-US" sz="850" dirty="0" smtClean="0">
                <a:latin typeface="Arial"/>
                <a:cs typeface="Arial"/>
              </a:rPr>
              <a:t>:</a:t>
            </a:r>
          </a:p>
          <a:p>
            <a:r>
              <a:rPr lang="en-US" sz="850" dirty="0" smtClean="0">
                <a:latin typeface="Arial"/>
                <a:cs typeface="Arial"/>
              </a:rPr>
              <a:t> </a:t>
            </a:r>
            <a:endParaRPr lang="en-US" sz="850" dirty="0">
              <a:latin typeface="Arial"/>
              <a:cs typeface="Arial"/>
            </a:endParaRPr>
          </a:p>
          <a:p>
            <a:pPr marL="171450" indent="-171450">
              <a:buFont typeface="+mj-lt"/>
              <a:buAutoNum type="arabicParenR"/>
            </a:pPr>
            <a:r>
              <a:rPr lang="en-US" sz="850" dirty="0">
                <a:latin typeface="Arial"/>
                <a:cs typeface="Arial"/>
              </a:rPr>
              <a:t>At the first log-in screen, the Citrix Server Logon, users should type their FMIS ID, and their password. Users will be prompted to update this password after logging-in for the first </a:t>
            </a:r>
            <a:r>
              <a:rPr lang="en-US" sz="850" dirty="0" smtClean="0">
                <a:latin typeface="Arial"/>
                <a:cs typeface="Arial"/>
              </a:rPr>
              <a:t>time.</a:t>
            </a:r>
          </a:p>
          <a:p>
            <a:pPr marL="171450" indent="-171450">
              <a:buFont typeface="+mj-lt"/>
              <a:buAutoNum type="arabicParenR"/>
            </a:pPr>
            <a:endParaRPr lang="en-US" sz="850" dirty="0">
              <a:latin typeface="Arial"/>
              <a:cs typeface="Arial"/>
            </a:endParaRPr>
          </a:p>
          <a:p>
            <a:pPr marL="171450" indent="-171450">
              <a:buFont typeface="+mj-lt"/>
              <a:buAutoNum type="arabicParenR"/>
            </a:pPr>
            <a:endParaRPr lang="en-US" sz="850" dirty="0" smtClean="0">
              <a:latin typeface="Arial"/>
              <a:cs typeface="Arial"/>
            </a:endParaRPr>
          </a:p>
          <a:p>
            <a:pPr marL="171450" indent="-171450">
              <a:buFont typeface="+mj-lt"/>
              <a:buAutoNum type="arabicParenR"/>
            </a:pPr>
            <a:endParaRPr lang="en-US" sz="850" dirty="0">
              <a:latin typeface="Arial"/>
              <a:cs typeface="Arial"/>
            </a:endParaRPr>
          </a:p>
          <a:p>
            <a:pPr marL="171450" indent="-171450">
              <a:buFont typeface="+mj-lt"/>
              <a:buAutoNum type="arabicParenR"/>
            </a:pPr>
            <a:endParaRPr lang="en-US" sz="850" dirty="0" smtClean="0">
              <a:latin typeface="Arial"/>
              <a:cs typeface="Arial"/>
            </a:endParaRPr>
          </a:p>
          <a:p>
            <a:pPr marL="171450" indent="-171450">
              <a:buFont typeface="+mj-lt"/>
              <a:buAutoNum type="arabicParenR"/>
            </a:pPr>
            <a:endParaRPr lang="en-US" sz="850" dirty="0">
              <a:latin typeface="Arial"/>
              <a:cs typeface="Arial"/>
            </a:endParaRPr>
          </a:p>
          <a:p>
            <a:pPr marL="171450" indent="-171450">
              <a:buFont typeface="+mj-lt"/>
              <a:buAutoNum type="arabicParenR"/>
            </a:pPr>
            <a:endParaRPr lang="en-US" sz="850" dirty="0" smtClean="0">
              <a:latin typeface="Arial"/>
              <a:cs typeface="Arial"/>
            </a:endParaRPr>
          </a:p>
          <a:p>
            <a:pPr marL="171450" indent="-171450">
              <a:buFont typeface="+mj-lt"/>
              <a:buAutoNum type="arabicParenR"/>
            </a:pPr>
            <a:endParaRPr lang="en-US" sz="850" dirty="0">
              <a:latin typeface="Arial"/>
              <a:cs typeface="Arial"/>
            </a:endParaRPr>
          </a:p>
          <a:p>
            <a:pPr marL="171450" indent="-171450">
              <a:buFont typeface="+mj-lt"/>
              <a:buAutoNum type="arabicParenR"/>
            </a:pPr>
            <a:endParaRPr lang="en-US" sz="850" dirty="0" smtClean="0">
              <a:latin typeface="Arial"/>
              <a:cs typeface="Arial"/>
            </a:endParaRPr>
          </a:p>
          <a:p>
            <a:pPr marL="171450" indent="-171450">
              <a:buFont typeface="+mj-lt"/>
              <a:buAutoNum type="arabicParenR"/>
            </a:pPr>
            <a:endParaRPr lang="en-US" sz="850" dirty="0">
              <a:latin typeface="Arial"/>
              <a:cs typeface="Arial"/>
            </a:endParaRPr>
          </a:p>
          <a:p>
            <a:pPr marL="171450" indent="-171450">
              <a:buFont typeface="+mj-lt"/>
              <a:buAutoNum type="arabicParenR"/>
            </a:pPr>
            <a:endParaRPr lang="en-US" sz="850" dirty="0" smtClean="0">
              <a:latin typeface="Arial"/>
              <a:cs typeface="Arial"/>
            </a:endParaRPr>
          </a:p>
          <a:p>
            <a:pPr marL="171450" indent="-171450">
              <a:buFont typeface="+mj-lt"/>
              <a:buAutoNum type="arabicParenR"/>
            </a:pPr>
            <a:endParaRPr lang="en-US" sz="850" dirty="0">
              <a:latin typeface="Arial"/>
              <a:cs typeface="Arial"/>
            </a:endParaRPr>
          </a:p>
          <a:p>
            <a:pPr marL="171450" indent="-171450">
              <a:buFont typeface="+mj-lt"/>
              <a:buAutoNum type="arabicParenR"/>
            </a:pPr>
            <a:endParaRPr lang="en-US" sz="850" dirty="0" smtClean="0">
              <a:latin typeface="Arial"/>
              <a:cs typeface="Arial"/>
            </a:endParaRPr>
          </a:p>
          <a:p>
            <a:pPr marL="171450" indent="-171450">
              <a:buFont typeface="+mj-lt"/>
              <a:buAutoNum type="arabicParenR"/>
            </a:pPr>
            <a:r>
              <a:rPr lang="en-US" sz="850" dirty="0" smtClean="0">
                <a:latin typeface="Arial"/>
                <a:cs typeface="Arial"/>
              </a:rPr>
              <a:t>After </a:t>
            </a:r>
            <a:r>
              <a:rPr lang="en-US" sz="850" dirty="0">
                <a:latin typeface="Arial"/>
                <a:cs typeface="Arial"/>
              </a:rPr>
              <a:t>successfully logging-in to the NT Server, users will be directed to the Citrix Application Menu – double click the FMIS icon to launch the application</a:t>
            </a:r>
            <a:r>
              <a:rPr lang="en-US" sz="850" dirty="0" smtClean="0">
                <a:latin typeface="Arial"/>
                <a:cs typeface="Arial"/>
              </a:rPr>
              <a:t>.</a:t>
            </a:r>
            <a:endParaRPr lang="en-US" sz="850" dirty="0">
              <a:latin typeface="Arial"/>
              <a:cs typeface="Arial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50264" y="3549001"/>
            <a:ext cx="2862631" cy="1331571"/>
            <a:chOff x="250264" y="6188579"/>
            <a:chExt cx="2862631" cy="133157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49338" y="6188579"/>
              <a:ext cx="2763557" cy="1099480"/>
            </a:xfrm>
            <a:prstGeom prst="rect">
              <a:avLst/>
            </a:prstGeom>
            <a:ln w="3175" cmpd="sng">
              <a:solidFill>
                <a:schemeClr val="tx1"/>
              </a:solidFill>
            </a:ln>
          </p:spPr>
        </p:pic>
        <p:sp>
          <p:nvSpPr>
            <p:cNvPr id="23" name="TextBox 22"/>
            <p:cNvSpPr txBox="1"/>
            <p:nvPr/>
          </p:nvSpPr>
          <p:spPr>
            <a:xfrm>
              <a:off x="250264" y="7304706"/>
              <a:ext cx="1658663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i="1" dirty="0" smtClean="0">
                  <a:latin typeface="Arial Narrow"/>
                  <a:cs typeface="Arial Narrow"/>
                </a:rPr>
                <a:t>Figure 1: First Log-in Screen – Citrix</a:t>
              </a:r>
              <a:endParaRPr lang="en-US" sz="800" b="1" i="1" dirty="0">
                <a:latin typeface="Arial Narrow"/>
                <a:cs typeface="Arial Narrow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54301" y="5526778"/>
            <a:ext cx="2866228" cy="1432036"/>
            <a:chOff x="250264" y="6088114"/>
            <a:chExt cx="2866228" cy="1432036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45741" y="6088114"/>
              <a:ext cx="2770751" cy="1199946"/>
            </a:xfrm>
            <a:prstGeom prst="rect">
              <a:avLst/>
            </a:prstGeom>
            <a:ln w="3175" cmpd="sng">
              <a:solidFill>
                <a:schemeClr val="tx1"/>
              </a:solidFill>
            </a:ln>
          </p:spPr>
        </p:pic>
        <p:sp>
          <p:nvSpPr>
            <p:cNvPr id="26" name="TextBox 25"/>
            <p:cNvSpPr txBox="1"/>
            <p:nvPr/>
          </p:nvSpPr>
          <p:spPr>
            <a:xfrm>
              <a:off x="250264" y="7304706"/>
              <a:ext cx="151915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i="1" dirty="0" smtClean="0">
                  <a:latin typeface="Arial Narrow"/>
                  <a:cs typeface="Arial Narrow"/>
                </a:rPr>
                <a:t>Figure 2: Citrix Application Menu</a:t>
              </a:r>
              <a:endParaRPr lang="en-US" sz="800" b="1" i="1" dirty="0">
                <a:latin typeface="Arial Narrow"/>
                <a:cs typeface="Arial Narrow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548348" y="1192235"/>
            <a:ext cx="2869622" cy="1793721"/>
            <a:chOff x="250264" y="5726429"/>
            <a:chExt cx="2869622" cy="1793721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41705" y="5726429"/>
              <a:ext cx="2778181" cy="1561630"/>
            </a:xfrm>
            <a:prstGeom prst="rect">
              <a:avLst/>
            </a:prstGeom>
            <a:ln w="3175" cmpd="sng">
              <a:solidFill>
                <a:schemeClr val="tx1"/>
              </a:solidFill>
            </a:ln>
          </p:spPr>
        </p:pic>
        <p:sp>
          <p:nvSpPr>
            <p:cNvPr id="34" name="TextBox 33"/>
            <p:cNvSpPr txBox="1"/>
            <p:nvPr/>
          </p:nvSpPr>
          <p:spPr>
            <a:xfrm>
              <a:off x="250264" y="7304706"/>
              <a:ext cx="176621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i="1" dirty="0" smtClean="0">
                  <a:latin typeface="Arial Narrow"/>
                  <a:cs typeface="Arial Narrow"/>
                </a:rPr>
                <a:t>Figure 3: Second Log-in Screen – FMIS</a:t>
              </a:r>
              <a:endParaRPr lang="en-US" sz="800" b="1" i="1" dirty="0">
                <a:latin typeface="Arial Narrow"/>
                <a:cs typeface="Arial Narrow"/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6815666" y="295534"/>
            <a:ext cx="2980954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n-US" sz="850" dirty="0">
              <a:latin typeface="Arial"/>
              <a:cs typeface="Arial"/>
            </a:endParaRPr>
          </a:p>
          <a:p>
            <a:pPr marL="228600" lvl="0" indent="-228600">
              <a:buFont typeface="+mj-lt"/>
              <a:buAutoNum type="arabicParenR" startAt="4"/>
            </a:pPr>
            <a:endParaRPr lang="en-US" sz="850" dirty="0" smtClean="0">
              <a:latin typeface="Arial"/>
              <a:cs typeface="Arial"/>
            </a:endParaRPr>
          </a:p>
          <a:p>
            <a:pPr marL="228600" lvl="0" indent="-228600">
              <a:buFont typeface="+mj-lt"/>
              <a:buAutoNum type="arabicParenR" startAt="4"/>
            </a:pPr>
            <a:endParaRPr lang="en-US" sz="850" dirty="0">
              <a:latin typeface="Arial"/>
              <a:cs typeface="Arial"/>
            </a:endParaRPr>
          </a:p>
          <a:p>
            <a:pPr marL="228600" lvl="0" indent="-228600">
              <a:buFont typeface="+mj-lt"/>
              <a:buAutoNum type="arabicParenR" startAt="4"/>
            </a:pPr>
            <a:endParaRPr lang="en-US" sz="850" dirty="0" smtClean="0">
              <a:latin typeface="Arial"/>
              <a:cs typeface="Arial"/>
            </a:endParaRPr>
          </a:p>
          <a:p>
            <a:pPr marL="228600" lvl="0" indent="-228600">
              <a:buFont typeface="+mj-lt"/>
              <a:buAutoNum type="arabicParenR" startAt="4"/>
            </a:pPr>
            <a:endParaRPr lang="en-US" sz="850" dirty="0">
              <a:latin typeface="Arial"/>
              <a:cs typeface="Arial"/>
            </a:endParaRPr>
          </a:p>
          <a:p>
            <a:pPr marL="228600" lvl="0" indent="-228600">
              <a:buFont typeface="+mj-lt"/>
              <a:buAutoNum type="arabicParenR" startAt="4"/>
            </a:pPr>
            <a:endParaRPr lang="en-US" sz="850" dirty="0" smtClean="0">
              <a:latin typeface="Arial"/>
              <a:cs typeface="Arial"/>
            </a:endParaRPr>
          </a:p>
          <a:p>
            <a:pPr marL="228600" lvl="0" indent="-228600">
              <a:buFont typeface="+mj-lt"/>
              <a:buAutoNum type="arabicParenR" startAt="4"/>
            </a:pPr>
            <a:endParaRPr lang="en-US" sz="850" dirty="0">
              <a:latin typeface="Arial"/>
              <a:cs typeface="Arial"/>
            </a:endParaRPr>
          </a:p>
          <a:p>
            <a:pPr marL="228600" lvl="0" indent="-228600">
              <a:buFont typeface="+mj-lt"/>
              <a:buAutoNum type="arabicParenR" startAt="4"/>
            </a:pPr>
            <a:endParaRPr lang="en-US" sz="850" dirty="0" smtClean="0">
              <a:latin typeface="Arial"/>
              <a:cs typeface="Arial"/>
            </a:endParaRPr>
          </a:p>
          <a:p>
            <a:pPr marL="228600" lvl="0" indent="-228600">
              <a:buFont typeface="+mj-lt"/>
              <a:buAutoNum type="arabicParenR" startAt="4"/>
            </a:pPr>
            <a:endParaRPr lang="en-US" sz="850" dirty="0">
              <a:latin typeface="Arial"/>
              <a:cs typeface="Arial"/>
            </a:endParaRPr>
          </a:p>
          <a:p>
            <a:pPr marL="228600" lvl="0" indent="-228600">
              <a:buFont typeface="+mj-lt"/>
              <a:buAutoNum type="arabicParenR" startAt="4"/>
            </a:pPr>
            <a:endParaRPr lang="en-US" sz="850" dirty="0" smtClean="0">
              <a:latin typeface="Arial"/>
              <a:cs typeface="Arial"/>
            </a:endParaRPr>
          </a:p>
          <a:p>
            <a:pPr marL="228600" lvl="0" indent="-228600">
              <a:buFont typeface="+mj-lt"/>
              <a:buAutoNum type="arabicParenR" startAt="4"/>
            </a:pPr>
            <a:endParaRPr lang="en-US" sz="850" dirty="0">
              <a:latin typeface="Arial"/>
              <a:cs typeface="Arial"/>
            </a:endParaRPr>
          </a:p>
          <a:p>
            <a:pPr marL="228600" lvl="0" indent="-228600">
              <a:buFont typeface="+mj-lt"/>
              <a:buAutoNum type="arabicParenR" startAt="4"/>
            </a:pPr>
            <a:endParaRPr lang="en-US" sz="850" dirty="0" smtClean="0">
              <a:latin typeface="Arial"/>
              <a:cs typeface="Arial"/>
            </a:endParaRPr>
          </a:p>
          <a:p>
            <a:pPr marL="228600" lvl="0" indent="-228600">
              <a:buFont typeface="+mj-lt"/>
              <a:buAutoNum type="arabicParenR" startAt="4"/>
            </a:pPr>
            <a:endParaRPr lang="en-US" sz="850" dirty="0">
              <a:latin typeface="Arial"/>
              <a:cs typeface="Arial"/>
            </a:endParaRPr>
          </a:p>
          <a:p>
            <a:pPr marL="228600" lvl="0" indent="-228600">
              <a:buFont typeface="+mj-lt"/>
              <a:buAutoNum type="arabicParenR" startAt="4"/>
            </a:pPr>
            <a:endParaRPr lang="en-US" sz="850" dirty="0" smtClean="0">
              <a:latin typeface="Arial"/>
              <a:cs typeface="Arial"/>
            </a:endParaRPr>
          </a:p>
          <a:p>
            <a:pPr marL="228600" lvl="0" indent="-228600">
              <a:buFont typeface="+mj-lt"/>
              <a:buAutoNum type="arabicParenR" startAt="4"/>
            </a:pPr>
            <a:endParaRPr lang="en-US" sz="850" dirty="0" smtClean="0">
              <a:latin typeface="Arial"/>
              <a:cs typeface="Arial"/>
            </a:endParaRPr>
          </a:p>
          <a:p>
            <a:pPr marL="228600" lvl="0" indent="-228600">
              <a:buFont typeface="+mj-lt"/>
              <a:buAutoNum type="arabicParenR" startAt="4"/>
            </a:pPr>
            <a:endParaRPr lang="en-US" sz="850" dirty="0">
              <a:latin typeface="Arial"/>
              <a:cs typeface="Arial"/>
            </a:endParaRPr>
          </a:p>
          <a:p>
            <a:pPr marL="228600" lvl="0" indent="-228600">
              <a:buFont typeface="+mj-lt"/>
              <a:buAutoNum type="arabicParenR" startAt="4"/>
            </a:pPr>
            <a:endParaRPr lang="en-US" sz="850" dirty="0" smtClean="0">
              <a:latin typeface="Arial"/>
              <a:cs typeface="Arial"/>
            </a:endParaRPr>
          </a:p>
          <a:p>
            <a:pPr marL="228600" lvl="0" indent="-228600">
              <a:buFont typeface="+mj-lt"/>
              <a:buAutoNum type="arabicParenR" startAt="4"/>
            </a:pPr>
            <a:endParaRPr lang="en-US" sz="850" dirty="0">
              <a:latin typeface="Arial"/>
              <a:cs typeface="Arial"/>
            </a:endParaRPr>
          </a:p>
          <a:p>
            <a:pPr marL="228600" lvl="0" indent="-228600">
              <a:buFont typeface="+mj-lt"/>
              <a:buAutoNum type="arabicParenR" startAt="4"/>
            </a:pPr>
            <a:endParaRPr lang="en-US" sz="850" dirty="0" smtClean="0">
              <a:latin typeface="Arial"/>
              <a:cs typeface="Arial"/>
            </a:endParaRPr>
          </a:p>
          <a:p>
            <a:pPr marL="228600" lvl="0" indent="-228600">
              <a:buFont typeface="+mj-lt"/>
              <a:buAutoNum type="arabicParenR" startAt="4"/>
            </a:pPr>
            <a:endParaRPr lang="en-US" sz="850" dirty="0">
              <a:latin typeface="Arial"/>
              <a:cs typeface="Arial"/>
            </a:endParaRPr>
          </a:p>
          <a:p>
            <a:pPr marL="228600" lvl="0" indent="-228600">
              <a:buFont typeface="+mj-lt"/>
              <a:buAutoNum type="arabicParenR" startAt="4"/>
            </a:pPr>
            <a:endParaRPr lang="en-US" sz="850" dirty="0" smtClean="0">
              <a:latin typeface="Arial"/>
              <a:cs typeface="Arial"/>
            </a:endParaRPr>
          </a:p>
          <a:p>
            <a:pPr marL="228600" lvl="0" indent="-228600">
              <a:buFont typeface="+mj-lt"/>
              <a:buAutoNum type="arabicParenR" startAt="4"/>
            </a:pPr>
            <a:endParaRPr lang="en-US" sz="850" dirty="0">
              <a:latin typeface="Arial"/>
              <a:cs typeface="Arial"/>
            </a:endParaRPr>
          </a:p>
          <a:p>
            <a:pPr marL="228600" lvl="0" indent="-228600">
              <a:buFont typeface="+mj-lt"/>
              <a:buAutoNum type="arabicParenR" startAt="4"/>
            </a:pPr>
            <a:endParaRPr lang="en-US" sz="850" dirty="0" smtClean="0">
              <a:latin typeface="Arial"/>
              <a:cs typeface="Arial"/>
            </a:endParaRPr>
          </a:p>
          <a:p>
            <a:pPr marL="228600" lvl="0" indent="-228600">
              <a:buFont typeface="+mj-lt"/>
              <a:buAutoNum type="arabicParenR" startAt="4"/>
            </a:pPr>
            <a:endParaRPr lang="en-US" sz="850" dirty="0">
              <a:latin typeface="Arial"/>
              <a:cs typeface="Arial"/>
            </a:endParaRPr>
          </a:p>
          <a:p>
            <a:pPr marL="228600" lvl="0" indent="-228600">
              <a:buFont typeface="+mj-lt"/>
              <a:buAutoNum type="arabicParenR" startAt="4"/>
            </a:pPr>
            <a:endParaRPr lang="en-US" sz="850" dirty="0" smtClean="0">
              <a:latin typeface="Arial"/>
              <a:cs typeface="Arial"/>
            </a:endParaRPr>
          </a:p>
          <a:p>
            <a:pPr marL="228600" lvl="0" indent="-228600">
              <a:buFont typeface="+mj-lt"/>
              <a:buAutoNum type="arabicParenR" startAt="4"/>
            </a:pPr>
            <a:endParaRPr lang="en-US" sz="850" dirty="0">
              <a:latin typeface="Arial"/>
              <a:cs typeface="Arial"/>
            </a:endParaRPr>
          </a:p>
          <a:p>
            <a:pPr marL="228600" lvl="0" indent="-228600">
              <a:buFont typeface="+mj-lt"/>
              <a:buAutoNum type="arabicParenR" startAt="4"/>
            </a:pPr>
            <a:endParaRPr lang="en-US" sz="850" dirty="0">
              <a:latin typeface="Arial"/>
              <a:cs typeface="Arial"/>
            </a:endParaRPr>
          </a:p>
          <a:p>
            <a:endParaRPr lang="en-US" sz="850" dirty="0">
              <a:latin typeface="Arial"/>
              <a:cs typeface="Arial"/>
            </a:endParaRPr>
          </a:p>
          <a:p>
            <a:endParaRPr lang="en-US" sz="850" b="1" i="1" dirty="0" smtClean="0">
              <a:solidFill>
                <a:srgbClr val="254061"/>
              </a:solidFill>
            </a:endParaRPr>
          </a:p>
          <a:p>
            <a:endParaRPr lang="en-US" sz="850" b="1" i="1" dirty="0">
              <a:solidFill>
                <a:srgbClr val="254061"/>
              </a:solidFill>
            </a:endParaRPr>
          </a:p>
          <a:p>
            <a:endParaRPr lang="en-US" sz="850" b="1" i="1" dirty="0" smtClean="0">
              <a:solidFill>
                <a:srgbClr val="254061"/>
              </a:solidFill>
            </a:endParaRPr>
          </a:p>
          <a:p>
            <a:endParaRPr lang="en-US" sz="850" b="1" i="1" dirty="0">
              <a:solidFill>
                <a:srgbClr val="25406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548348" y="7303521"/>
            <a:ext cx="162614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i="1" dirty="0" smtClean="0">
                <a:latin typeface="Arial Narrow"/>
                <a:cs typeface="Arial Narrow"/>
              </a:rPr>
              <a:t>Figure </a:t>
            </a:r>
            <a:r>
              <a:rPr lang="en-US" sz="800" b="1" i="1" dirty="0">
                <a:latin typeface="Arial Narrow"/>
                <a:cs typeface="Arial Narrow"/>
              </a:rPr>
              <a:t>4</a:t>
            </a:r>
            <a:r>
              <a:rPr lang="en-US" sz="800" b="1" i="1" dirty="0" smtClean="0">
                <a:latin typeface="Arial Narrow"/>
                <a:cs typeface="Arial Narrow"/>
              </a:rPr>
              <a:t>: Citrix File Security Screen</a:t>
            </a:r>
            <a:endParaRPr lang="en-US" sz="800" b="1" i="1" dirty="0">
              <a:latin typeface="Arial Narrow"/>
              <a:cs typeface="Arial Narrow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825941" y="295534"/>
            <a:ext cx="2970679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050" b="1" dirty="0">
                <a:solidFill>
                  <a:srgbClr val="4F81BD"/>
                </a:solidFill>
                <a:latin typeface="Arial"/>
                <a:cs typeface="Arial"/>
              </a:rPr>
              <a:t>PASSWORD UPDATE</a:t>
            </a:r>
            <a:endParaRPr lang="en-US" sz="1050" dirty="0">
              <a:solidFill>
                <a:srgbClr val="4F81BD"/>
              </a:solidFill>
              <a:latin typeface="Arial"/>
              <a:cs typeface="Arial"/>
            </a:endParaRPr>
          </a:p>
          <a:p>
            <a:r>
              <a:rPr lang="en-US" sz="850" dirty="0">
                <a:latin typeface="Arial"/>
                <a:cs typeface="Arial"/>
              </a:rPr>
              <a:t>FMIS users are required to change their passwords </a:t>
            </a:r>
            <a:r>
              <a:rPr lang="en-US" sz="850" dirty="0" smtClean="0">
                <a:latin typeface="Arial"/>
                <a:cs typeface="Arial"/>
              </a:rPr>
              <a:t>every 90 </a:t>
            </a:r>
            <a:r>
              <a:rPr lang="en-US" sz="850" dirty="0">
                <a:latin typeface="Arial"/>
                <a:cs typeface="Arial"/>
              </a:rPr>
              <a:t>days. The Citrix client will prompt users to change their password 14 days before the 90-day deadline. If the </a:t>
            </a:r>
            <a:r>
              <a:rPr lang="en-US" sz="850" dirty="0" smtClean="0">
                <a:latin typeface="Arial"/>
                <a:cs typeface="Arial"/>
              </a:rPr>
              <a:t>90 days </a:t>
            </a:r>
            <a:r>
              <a:rPr lang="en-US" sz="850" dirty="0">
                <a:latin typeface="Arial"/>
                <a:cs typeface="Arial"/>
              </a:rPr>
              <a:t>pass, Citrix will prompt users to immediately change their password before proceeding. However, </a:t>
            </a:r>
            <a:r>
              <a:rPr lang="en-US" sz="850" dirty="0" smtClean="0">
                <a:latin typeface="Arial"/>
                <a:cs typeface="Arial"/>
              </a:rPr>
              <a:t>FMIS </a:t>
            </a:r>
            <a:r>
              <a:rPr lang="en-US" sz="850" dirty="0">
                <a:latin typeface="Arial"/>
                <a:cs typeface="Arial"/>
              </a:rPr>
              <a:t>will not allow users to sign in if those 90 days have passed.</a:t>
            </a:r>
          </a:p>
          <a:p>
            <a:r>
              <a:rPr lang="en-US" sz="850" dirty="0">
                <a:latin typeface="Arial"/>
                <a:cs typeface="Arial"/>
              </a:rPr>
              <a:t> </a:t>
            </a:r>
          </a:p>
          <a:p>
            <a:r>
              <a:rPr lang="en-US" sz="850" dirty="0">
                <a:latin typeface="Arial"/>
                <a:cs typeface="Arial"/>
              </a:rPr>
              <a:t>For this reason, it is recommended that you change your Citrix and FMIS passwords when you are first prompted to </a:t>
            </a:r>
            <a:r>
              <a:rPr lang="en-US" sz="850" dirty="0" smtClean="0">
                <a:latin typeface="Arial"/>
                <a:cs typeface="Arial"/>
              </a:rPr>
              <a:t/>
            </a:r>
            <a:br>
              <a:rPr lang="en-US" sz="850" dirty="0" smtClean="0">
                <a:latin typeface="Arial"/>
                <a:cs typeface="Arial"/>
              </a:rPr>
            </a:br>
            <a:r>
              <a:rPr lang="en-US" sz="850" dirty="0" smtClean="0">
                <a:latin typeface="Arial"/>
                <a:cs typeface="Arial"/>
              </a:rPr>
              <a:t>do </a:t>
            </a:r>
            <a:r>
              <a:rPr lang="en-US" sz="850" dirty="0">
                <a:latin typeface="Arial"/>
                <a:cs typeface="Arial"/>
              </a:rPr>
              <a:t>so by Citrix. Once you login to FMIS, you can update your password by clicking ‘File’ in the main menu bar, then selecting ‘Change Password.</a:t>
            </a:r>
            <a:r>
              <a:rPr lang="en-US" sz="850" dirty="0" smtClean="0">
                <a:latin typeface="Arial"/>
                <a:cs typeface="Arial"/>
              </a:rPr>
              <a:t>’</a:t>
            </a:r>
          </a:p>
          <a:p>
            <a:endParaRPr lang="en-US" sz="850" dirty="0">
              <a:latin typeface="Arial"/>
              <a:cs typeface="Arial"/>
            </a:endParaRPr>
          </a:p>
          <a:p>
            <a:pPr>
              <a:spcAft>
                <a:spcPts val="600"/>
              </a:spcAft>
            </a:pPr>
            <a:r>
              <a:rPr lang="en-US" sz="1050" b="1" dirty="0">
                <a:solidFill>
                  <a:srgbClr val="4F81BD"/>
                </a:solidFill>
                <a:latin typeface="Arial"/>
                <a:cs typeface="Arial"/>
              </a:rPr>
              <a:t>COMMON LOG-IN ISSUES </a:t>
            </a:r>
            <a:br>
              <a:rPr lang="en-US" sz="1050" b="1" dirty="0">
                <a:solidFill>
                  <a:srgbClr val="4F81BD"/>
                </a:solidFill>
                <a:latin typeface="Arial"/>
                <a:cs typeface="Arial"/>
              </a:rPr>
            </a:br>
            <a:r>
              <a:rPr lang="en-US" sz="1050" b="1" dirty="0">
                <a:solidFill>
                  <a:srgbClr val="4F81BD"/>
                </a:solidFill>
                <a:latin typeface="Arial"/>
                <a:cs typeface="Arial"/>
              </a:rPr>
              <a:t>AND RESOLUTIONS</a:t>
            </a:r>
            <a:endParaRPr lang="en-US" sz="1050" dirty="0">
              <a:solidFill>
                <a:srgbClr val="4F81BD"/>
              </a:solidFill>
              <a:latin typeface="Arial"/>
              <a:cs typeface="Arial"/>
            </a:endParaRPr>
          </a:p>
          <a:p>
            <a:pPr>
              <a:spcAft>
                <a:spcPts val="300"/>
              </a:spcAft>
            </a:pPr>
            <a:r>
              <a:rPr lang="en-US" sz="850" b="1" i="1" dirty="0">
                <a:solidFill>
                  <a:srgbClr val="254061"/>
                </a:solidFill>
                <a:latin typeface="Arial"/>
                <a:cs typeface="Arial"/>
              </a:rPr>
              <a:t>Issue 1:</a:t>
            </a:r>
            <a:r>
              <a:rPr lang="en-US" sz="850" dirty="0">
                <a:solidFill>
                  <a:srgbClr val="254061"/>
                </a:solidFill>
                <a:latin typeface="Arial"/>
                <a:cs typeface="Arial"/>
              </a:rPr>
              <a:t> </a:t>
            </a:r>
            <a:r>
              <a:rPr lang="en-US" sz="850" dirty="0">
                <a:latin typeface="Arial"/>
                <a:cs typeface="Arial"/>
              </a:rPr>
              <a:t>After logging into the 2</a:t>
            </a:r>
            <a:r>
              <a:rPr lang="en-US" sz="850" baseline="30000" dirty="0">
                <a:latin typeface="Arial"/>
                <a:cs typeface="Arial"/>
              </a:rPr>
              <a:t>nd</a:t>
            </a:r>
            <a:r>
              <a:rPr lang="en-US" sz="850" dirty="0">
                <a:latin typeface="Arial"/>
                <a:cs typeface="Arial"/>
              </a:rPr>
              <a:t> screen, a user receive the following error message (or similar): </a:t>
            </a:r>
          </a:p>
          <a:p>
            <a:r>
              <a:rPr lang="en-US" sz="850" i="1" dirty="0">
                <a:latin typeface="Arial"/>
                <a:cs typeface="Arial"/>
              </a:rPr>
              <a:t>“ORA-06401: INVALID DRIVER DESIGNATOR”</a:t>
            </a:r>
          </a:p>
          <a:p>
            <a:r>
              <a:rPr lang="en-US" sz="850" dirty="0">
                <a:latin typeface="Arial"/>
                <a:cs typeface="Arial"/>
              </a:rPr>
              <a:t> </a:t>
            </a:r>
          </a:p>
          <a:p>
            <a:pPr>
              <a:spcAft>
                <a:spcPts val="300"/>
              </a:spcAft>
            </a:pPr>
            <a:r>
              <a:rPr lang="en-US" sz="850" b="1" i="1" dirty="0">
                <a:solidFill>
                  <a:srgbClr val="254061"/>
                </a:solidFill>
                <a:latin typeface="Arial"/>
                <a:cs typeface="Arial"/>
              </a:rPr>
              <a:t>Resolution:</a:t>
            </a:r>
            <a:r>
              <a:rPr lang="en-US" sz="850" dirty="0">
                <a:solidFill>
                  <a:srgbClr val="254061"/>
                </a:solidFill>
                <a:latin typeface="Arial"/>
                <a:cs typeface="Arial"/>
              </a:rPr>
              <a:t> </a:t>
            </a:r>
            <a:r>
              <a:rPr lang="en-US" sz="850" dirty="0">
                <a:latin typeface="Arial"/>
                <a:cs typeface="Arial"/>
              </a:rPr>
              <a:t>The user’s password contains invalid characters and must be reset – user should contact the OCFO Help Desk. </a:t>
            </a:r>
            <a:r>
              <a:rPr lang="en-US" sz="850" dirty="0" smtClean="0">
                <a:latin typeface="Arial"/>
                <a:cs typeface="Arial"/>
              </a:rPr>
              <a:t>The </a:t>
            </a:r>
            <a:r>
              <a:rPr lang="en-US" sz="850" dirty="0">
                <a:latin typeface="Arial"/>
                <a:cs typeface="Arial"/>
              </a:rPr>
              <a:t>password character </a:t>
            </a:r>
            <a:r>
              <a:rPr lang="en-US" sz="850" dirty="0" smtClean="0">
                <a:latin typeface="Arial"/>
                <a:cs typeface="Arial"/>
              </a:rPr>
              <a:t>requirements can be reviewed at the following address: </a:t>
            </a:r>
            <a:endParaRPr lang="en-US" sz="850" dirty="0">
              <a:latin typeface="Arial"/>
              <a:cs typeface="Arial"/>
            </a:endParaRPr>
          </a:p>
          <a:p>
            <a:r>
              <a:rPr lang="en-US" sz="850" b="1" i="1" dirty="0">
                <a:solidFill>
                  <a:srgbClr val="254061"/>
                </a:solidFill>
                <a:latin typeface="Arial"/>
                <a:cs typeface="Arial"/>
              </a:rPr>
              <a:t>http://cfo.fmis.gsa.gov/faq.htm</a:t>
            </a:r>
            <a:r>
              <a:rPr lang="en-US" sz="850" dirty="0">
                <a:latin typeface="Arial"/>
                <a:cs typeface="Arial"/>
              </a:rPr>
              <a:t>.</a:t>
            </a:r>
          </a:p>
          <a:p>
            <a:r>
              <a:rPr lang="en-US" sz="850" dirty="0">
                <a:latin typeface="Arial"/>
                <a:cs typeface="Arial"/>
              </a:rPr>
              <a:t> </a:t>
            </a:r>
          </a:p>
          <a:p>
            <a:pPr>
              <a:spcAft>
                <a:spcPts val="300"/>
              </a:spcAft>
            </a:pPr>
            <a:r>
              <a:rPr lang="en-US" sz="850" b="1" i="1" dirty="0">
                <a:solidFill>
                  <a:srgbClr val="254061"/>
                </a:solidFill>
                <a:latin typeface="Arial"/>
                <a:cs typeface="Arial"/>
              </a:rPr>
              <a:t>Issue 2</a:t>
            </a:r>
            <a:r>
              <a:rPr lang="en-US" sz="850" b="1" i="1" dirty="0">
                <a:latin typeface="Arial"/>
                <a:cs typeface="Arial"/>
              </a:rPr>
              <a:t>:</a:t>
            </a:r>
            <a:r>
              <a:rPr lang="en-US" sz="850" dirty="0">
                <a:latin typeface="Arial"/>
                <a:cs typeface="Arial"/>
              </a:rPr>
              <a:t> After logging into </a:t>
            </a:r>
            <a:r>
              <a:rPr lang="en-US" sz="850" dirty="0" smtClean="0">
                <a:latin typeface="Arial"/>
                <a:cs typeface="Arial"/>
              </a:rPr>
              <a:t>second </a:t>
            </a:r>
            <a:r>
              <a:rPr lang="en-US" sz="850" dirty="0">
                <a:latin typeface="Arial"/>
                <a:cs typeface="Arial"/>
              </a:rPr>
              <a:t>login screen, a user receives the error message: </a:t>
            </a:r>
          </a:p>
          <a:p>
            <a:r>
              <a:rPr lang="en-US" sz="850" i="1" dirty="0">
                <a:latin typeface="Arial"/>
                <a:cs typeface="Arial"/>
              </a:rPr>
              <a:t>“ORA-02391: exceeded sessions per user limit.”</a:t>
            </a:r>
          </a:p>
          <a:p>
            <a:r>
              <a:rPr lang="en-US" sz="850" dirty="0">
                <a:latin typeface="Arial"/>
                <a:cs typeface="Arial"/>
              </a:rPr>
              <a:t> </a:t>
            </a:r>
          </a:p>
          <a:p>
            <a:r>
              <a:rPr lang="en-US" sz="850" b="1" i="1" dirty="0">
                <a:solidFill>
                  <a:srgbClr val="254061"/>
                </a:solidFill>
                <a:latin typeface="Arial"/>
                <a:cs typeface="Arial"/>
              </a:rPr>
              <a:t>Resolution:</a:t>
            </a:r>
            <a:r>
              <a:rPr lang="en-US" sz="850" dirty="0">
                <a:solidFill>
                  <a:srgbClr val="254061"/>
                </a:solidFill>
                <a:latin typeface="Arial"/>
                <a:cs typeface="Arial"/>
              </a:rPr>
              <a:t> </a:t>
            </a:r>
            <a:r>
              <a:rPr lang="en-US" sz="850" dirty="0" smtClean="0">
                <a:solidFill>
                  <a:srgbClr val="254061"/>
                </a:solidFill>
                <a:latin typeface="Arial"/>
                <a:cs typeface="Arial"/>
              </a:rPr>
              <a:t>The </a:t>
            </a:r>
            <a:r>
              <a:rPr lang="en-US" sz="850" dirty="0" smtClean="0">
                <a:latin typeface="Arial"/>
                <a:cs typeface="Arial"/>
              </a:rPr>
              <a:t>user </a:t>
            </a:r>
            <a:r>
              <a:rPr lang="en-US" sz="850" dirty="0">
                <a:latin typeface="Arial"/>
                <a:cs typeface="Arial"/>
              </a:rPr>
              <a:t>should wait one hour before attempting to log in again. This will allow enough time for previous sessions on the database server to time out.  </a:t>
            </a:r>
          </a:p>
          <a:p>
            <a:r>
              <a:rPr lang="en-US" sz="850" dirty="0">
                <a:latin typeface="Arial"/>
                <a:cs typeface="Arial"/>
              </a:rPr>
              <a:t> </a:t>
            </a:r>
          </a:p>
          <a:p>
            <a:pPr>
              <a:spcAft>
                <a:spcPts val="300"/>
              </a:spcAft>
            </a:pPr>
            <a:r>
              <a:rPr lang="en-US" sz="850" b="1" i="1" dirty="0">
                <a:solidFill>
                  <a:srgbClr val="254061"/>
                </a:solidFill>
                <a:latin typeface="Arial"/>
                <a:cs typeface="Arial"/>
              </a:rPr>
              <a:t>Issue 3:</a:t>
            </a:r>
            <a:r>
              <a:rPr lang="en-US" sz="850" dirty="0">
                <a:solidFill>
                  <a:srgbClr val="254061"/>
                </a:solidFill>
                <a:latin typeface="Arial"/>
                <a:cs typeface="Arial"/>
              </a:rPr>
              <a:t> </a:t>
            </a:r>
            <a:r>
              <a:rPr lang="en-US" sz="850" dirty="0">
                <a:latin typeface="Arial"/>
                <a:cs typeface="Arial"/>
              </a:rPr>
              <a:t>After logging </a:t>
            </a:r>
            <a:r>
              <a:rPr lang="en-US" sz="850" dirty="0" smtClean="0">
                <a:latin typeface="Arial"/>
                <a:cs typeface="Arial"/>
              </a:rPr>
              <a:t>into the second </a:t>
            </a:r>
            <a:r>
              <a:rPr lang="en-US" sz="850" dirty="0">
                <a:latin typeface="Arial"/>
                <a:cs typeface="Arial"/>
              </a:rPr>
              <a:t>login screen, a user receives the error message:</a:t>
            </a:r>
          </a:p>
          <a:p>
            <a:r>
              <a:rPr lang="en-US" sz="850" i="1" kern="0" spc="-20" dirty="0">
                <a:latin typeface="Arial"/>
                <a:cs typeface="Arial"/>
              </a:rPr>
              <a:t>“ORA-28000: Message 28000 not </a:t>
            </a:r>
            <a:r>
              <a:rPr lang="en-US" sz="850" i="1" kern="0" spc="-20" dirty="0" err="1" smtClean="0">
                <a:latin typeface="Arial"/>
                <a:cs typeface="Arial"/>
              </a:rPr>
              <a:t>found;product</a:t>
            </a:r>
            <a:r>
              <a:rPr lang="en-US" sz="850" i="1" kern="0" spc="-20" dirty="0" smtClean="0">
                <a:latin typeface="Arial"/>
                <a:cs typeface="Arial"/>
              </a:rPr>
              <a:t>=FDBMS73</a:t>
            </a:r>
            <a:r>
              <a:rPr lang="en-US" sz="850" i="1" kern="0" spc="-20" dirty="0">
                <a:latin typeface="Arial"/>
                <a:cs typeface="Arial"/>
              </a:rPr>
              <a:t>; </a:t>
            </a:r>
            <a:r>
              <a:rPr lang="en-US" sz="850" i="1" kern="0" dirty="0">
                <a:latin typeface="Arial"/>
                <a:cs typeface="Arial"/>
              </a:rPr>
              <a:t/>
            </a:r>
            <a:br>
              <a:rPr lang="en-US" sz="850" i="1" kern="0" dirty="0">
                <a:latin typeface="Arial"/>
                <a:cs typeface="Arial"/>
              </a:rPr>
            </a:br>
            <a:r>
              <a:rPr lang="en-US" sz="850" i="1" kern="0" dirty="0">
                <a:latin typeface="Arial"/>
                <a:cs typeface="Arial"/>
              </a:rPr>
              <a:t>facility=ORA  Please try again.”</a:t>
            </a:r>
          </a:p>
          <a:p>
            <a:endParaRPr lang="en-US" sz="850" i="1" kern="0" dirty="0">
              <a:latin typeface="Arial"/>
              <a:cs typeface="Arial"/>
            </a:endParaRPr>
          </a:p>
          <a:p>
            <a:r>
              <a:rPr lang="en-US" sz="850" b="1" i="1" dirty="0">
                <a:solidFill>
                  <a:srgbClr val="254061"/>
                </a:solidFill>
                <a:latin typeface="Arial"/>
                <a:cs typeface="Arial"/>
              </a:rPr>
              <a:t>Resolution:</a:t>
            </a:r>
            <a:r>
              <a:rPr lang="en-US" sz="850" dirty="0">
                <a:solidFill>
                  <a:srgbClr val="254061"/>
                </a:solidFill>
                <a:latin typeface="Arial"/>
                <a:cs typeface="Arial"/>
              </a:rPr>
              <a:t> </a:t>
            </a:r>
            <a:r>
              <a:rPr lang="en-US" sz="850" dirty="0">
                <a:latin typeface="Arial"/>
                <a:cs typeface="Arial"/>
              </a:rPr>
              <a:t>The user should refer to the resolution for </a:t>
            </a:r>
            <a:r>
              <a:rPr lang="en-US" sz="850" i="1" dirty="0">
                <a:latin typeface="Arial"/>
                <a:cs typeface="Arial"/>
              </a:rPr>
              <a:t>Issue 1</a:t>
            </a:r>
            <a:r>
              <a:rPr lang="en-US" sz="850" dirty="0">
                <a:latin typeface="Arial"/>
                <a:cs typeface="Arial"/>
              </a:rPr>
              <a:t>.  This means that </a:t>
            </a:r>
            <a:r>
              <a:rPr lang="en-US" sz="850" dirty="0" smtClean="0">
                <a:latin typeface="Arial"/>
                <a:cs typeface="Arial"/>
              </a:rPr>
              <a:t>the second </a:t>
            </a:r>
            <a:r>
              <a:rPr lang="en-US" sz="850" dirty="0">
                <a:latin typeface="Arial"/>
                <a:cs typeface="Arial"/>
              </a:rPr>
              <a:t>login screen </a:t>
            </a:r>
            <a:br>
              <a:rPr lang="en-US" sz="850" dirty="0">
                <a:latin typeface="Arial"/>
                <a:cs typeface="Arial"/>
              </a:rPr>
            </a:br>
            <a:r>
              <a:rPr lang="en-US" sz="850" dirty="0">
                <a:latin typeface="Arial"/>
                <a:cs typeface="Arial"/>
              </a:rPr>
              <a:t>(to the FMIS application) is locked</a:t>
            </a:r>
            <a:r>
              <a:rPr lang="en-US" sz="850" dirty="0" smtClean="0">
                <a:latin typeface="Arial"/>
                <a:cs typeface="Arial"/>
              </a:rPr>
              <a:t>.</a:t>
            </a:r>
          </a:p>
          <a:p>
            <a:endParaRPr lang="en-US" sz="850" dirty="0" smtClean="0">
              <a:latin typeface="Arial"/>
              <a:cs typeface="Arial"/>
            </a:endParaRPr>
          </a:p>
          <a:p>
            <a:r>
              <a:rPr lang="en-US" sz="850" b="1" i="1" dirty="0" smtClean="0">
                <a:solidFill>
                  <a:srgbClr val="254061"/>
                </a:solidFill>
                <a:latin typeface="Arial"/>
                <a:cs typeface="Arial"/>
              </a:rPr>
              <a:t>Issue 4: </a:t>
            </a:r>
            <a:r>
              <a:rPr lang="en-US" sz="850" dirty="0" smtClean="0">
                <a:latin typeface="Arial"/>
                <a:cs typeface="Arial"/>
              </a:rPr>
              <a:t>The user receives the following error message: “Error Code: 3114Select error: ORA-03114: not connected to ORACLE.”</a:t>
            </a:r>
          </a:p>
          <a:p>
            <a:endParaRPr lang="en-US" sz="850" dirty="0" smtClean="0">
              <a:latin typeface="Arial"/>
              <a:cs typeface="Arial"/>
            </a:endParaRPr>
          </a:p>
          <a:p>
            <a:r>
              <a:rPr lang="en-US" sz="850" b="1" i="1" dirty="0" smtClean="0">
                <a:solidFill>
                  <a:srgbClr val="254061"/>
                </a:solidFill>
                <a:latin typeface="Arial"/>
                <a:cs typeface="Arial"/>
              </a:rPr>
              <a:t>Resolution:</a:t>
            </a:r>
            <a:r>
              <a:rPr lang="en-US" sz="850" dirty="0" smtClean="0">
                <a:solidFill>
                  <a:srgbClr val="254061"/>
                </a:solidFill>
                <a:latin typeface="Arial"/>
                <a:cs typeface="Arial"/>
              </a:rPr>
              <a:t> </a:t>
            </a:r>
            <a:r>
              <a:rPr lang="en-US" sz="850" dirty="0" smtClean="0">
                <a:latin typeface="Arial"/>
                <a:cs typeface="Arial"/>
              </a:rPr>
              <a:t>The user should re-launch the application and log-in again.</a:t>
            </a:r>
          </a:p>
          <a:p>
            <a:endParaRPr lang="en-US" sz="850" dirty="0" smtClean="0">
              <a:latin typeface="Arial"/>
              <a:cs typeface="Arial"/>
            </a:endParaRPr>
          </a:p>
          <a:p>
            <a:endParaRPr lang="en-US" sz="850" dirty="0" smtClean="0">
              <a:latin typeface="Arial"/>
              <a:cs typeface="Arial"/>
            </a:endParaRPr>
          </a:p>
        </p:txBody>
      </p:sp>
      <p:pic>
        <p:nvPicPr>
          <p:cNvPr id="18" name="Picture 17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9789" y="4230712"/>
            <a:ext cx="2778181" cy="3072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9440186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258</Words>
  <Application>Microsoft Office PowerPoint</Application>
  <PresentationFormat>Custom</PresentationFormat>
  <Paragraphs>130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Slide 1</vt:lpstr>
      <vt:lpstr>Slide 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Michelle DePrenger</dc:creator>
  <cp:lastModifiedBy>Weinbaum, Daniel </cp:lastModifiedBy>
  <cp:revision>70</cp:revision>
  <cp:lastPrinted>2011-03-29T17:43:05Z</cp:lastPrinted>
  <dcterms:created xsi:type="dcterms:W3CDTF">2011-03-29T01:40:41Z</dcterms:created>
  <dcterms:modified xsi:type="dcterms:W3CDTF">2011-04-21T22:23:49Z</dcterms:modified>
</cp:coreProperties>
</file>